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54089A-4870-4F94-8A58-DE3330271DFF}"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100956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4089A-4870-4F94-8A58-DE3330271DFF}"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87043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4089A-4870-4F94-8A58-DE3330271DFF}"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407312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4089A-4870-4F94-8A58-DE3330271DFF}"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21379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54089A-4870-4F94-8A58-DE3330271DFF}"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177548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54089A-4870-4F94-8A58-DE3330271DFF}"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211396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54089A-4870-4F94-8A58-DE3330271DFF}"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406038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54089A-4870-4F94-8A58-DE3330271DFF}"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17469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4089A-4870-4F94-8A58-DE3330271DFF}"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102701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4089A-4870-4F94-8A58-DE3330271DFF}"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158619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4089A-4870-4F94-8A58-DE3330271DFF}"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184A1-0251-4FD1-AFA4-57948AE9FC2F}" type="slidenum">
              <a:rPr lang="en-US" smtClean="0"/>
              <a:t>‹#›</a:t>
            </a:fld>
            <a:endParaRPr lang="en-US"/>
          </a:p>
        </p:txBody>
      </p:sp>
    </p:spTree>
    <p:extLst>
      <p:ext uri="{BB962C8B-B14F-4D97-AF65-F5344CB8AC3E}">
        <p14:creationId xmlns:p14="http://schemas.microsoft.com/office/powerpoint/2010/main" val="329222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4089A-4870-4F94-8A58-DE3330271DFF}"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184A1-0251-4FD1-AFA4-57948AE9FC2F}" type="slidenum">
              <a:rPr lang="en-US" smtClean="0"/>
              <a:t>‹#›</a:t>
            </a:fld>
            <a:endParaRPr lang="en-US"/>
          </a:p>
        </p:txBody>
      </p:sp>
    </p:spTree>
    <p:extLst>
      <p:ext uri="{BB962C8B-B14F-4D97-AF65-F5344CB8AC3E}">
        <p14:creationId xmlns:p14="http://schemas.microsoft.com/office/powerpoint/2010/main" val="5967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الأساس الأخلاقية في اختصاص الأمراض النسائية والتوليد </a:t>
            </a:r>
            <a:endParaRPr lang="en-US" dirty="0"/>
          </a:p>
        </p:txBody>
      </p:sp>
      <p:sp>
        <p:nvSpPr>
          <p:cNvPr id="3" name="Subtitle 2"/>
          <p:cNvSpPr>
            <a:spLocks noGrp="1"/>
          </p:cNvSpPr>
          <p:nvPr>
            <p:ph type="subTitle" idx="1"/>
          </p:nvPr>
        </p:nvSpPr>
        <p:spPr/>
        <p:txBody>
          <a:bodyPr>
            <a:normAutofit/>
          </a:bodyPr>
          <a:lstStyle/>
          <a:p>
            <a:r>
              <a:rPr lang="ar-IQ" sz="4800" dirty="0" smtClean="0"/>
              <a:t>الدكتورة </a:t>
            </a:r>
          </a:p>
          <a:p>
            <a:r>
              <a:rPr lang="ar-IQ" sz="4800" dirty="0" smtClean="0"/>
              <a:t>ريا مسلم مهدي الحسن</a:t>
            </a:r>
            <a:endParaRPr lang="en-US" sz="4800"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5792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262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482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a:t>لا يخفى على احد أهمية تطبيق سنن الأخلاق الطبية كافة في كل مجالات القطاع الطبي وتبدو هذه الأهمية جلية في اختصاص الأمراض النسائية والتوليد </a:t>
            </a:r>
            <a:r>
              <a:rPr lang="ar-IQ" dirty="0"/>
              <a:t>لخصوصية</a:t>
            </a:r>
            <a:r>
              <a:rPr lang="ar-SA" dirty="0"/>
              <a:t> هذا الاختصاص في تعامله مع الأعضاء التناسلية للمرأة وتبدأ ممارسة الأخلاق الطبية في عيادة الطبيب التي يجب أن لا تخلوا من مرآة ويسيطر على مداخلها ومخارجها الحشمة وتصمم بطريقة تكون مناسبة مع هذا الاختصاص ولا يجوز للرجل أن يلامس بدن امرأة اجنبية أو ينظر إليه و استثنى بعض الفقهاء النظر إلى الوجه والكفين </a:t>
            </a:r>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3585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a:t>يمنع الإسلام الرجل من الخلوة بالمرأة إذا لم يؤمن الوقوع في الحرام ولا بأس بها مع الأمن منه وعليه لو احتاجت المرأة إلى فحص الطبيب الأجنبي وكان الاختلاء بها مأمون وهو أفضل بعلاجها من طبيبة جاز ذلك بحضور امرأة وجاز له نظر إلى بدنها ومسه إن لم يغني عنه لبس القفازين وإذا امكن هو الإكتفاء بالنظر وحده او اللمس وحده فلا يتعدى منه إلى الاخر ويفضل الابتعاد عن النظر إلى العورات الا في الضرورة القصوى</a:t>
            </a:r>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1945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en-US" dirty="0"/>
              <a:t> </a:t>
            </a:r>
            <a:r>
              <a:rPr lang="ar-SA" dirty="0"/>
              <a:t>ويتوجب التحدث مع المرأة بدقة ورفقة لأنها مخلوق رقيق لا يتحمل الشدة والعنف حتى على مستوى الكلام ز</a:t>
            </a:r>
            <a:endParaRPr lang="en-US" dirty="0"/>
          </a:p>
          <a:p>
            <a:pPr rtl="1"/>
            <a:r>
              <a:rPr lang="ar-SA" dirty="0"/>
              <a:t> اما أثناء الحمل تتحول المرأة إلى شكل غير مألوف يسورها القلق والخوف وقد تمر بحالات نفسية لذا فهي بحاجة إلى كلام رقيق مطمئن يبعث الثقة والأمل في النفوس و يعينها على إكمال مسيرة الحمل الذي هو وهنا على وهن وهذا الامر يكون جليا في الحمل الأول ويكون اخاف شدة بعد تكرار الحمل .</a:t>
            </a:r>
            <a:endParaRPr lang="en-US" dirty="0"/>
          </a:p>
          <a:p>
            <a:pPr rtl="1"/>
            <a:r>
              <a:rPr lang="ar-SA" dirty="0"/>
              <a:t> اما الولادة الأولى فهي خليط من المخاطر والخوف الذي قد يصل إلى الرعب وهذا يتطلب مواقف ثابتة ومساعده لا محدودة وبعث الأمل والطمأنينة في نفس المرأة وهو واجب لا مفر منه يقوم به الطبيب بكل امانة و وفاء .</a:t>
            </a:r>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5891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SA" dirty="0"/>
              <a:t>اما صالة العمليات وصالة الولادة فيجب أن تقاد من قبل الكادر النسائي حصرا ويترك الخيار إلى المرأة في اختيار المكان المناسب دون الضغط والإكراه .</a:t>
            </a:r>
            <a:endParaRPr lang="en-US" dirty="0"/>
          </a:p>
          <a:p>
            <a:pPr rtl="1"/>
            <a:r>
              <a:rPr lang="ar-SA" dirty="0"/>
              <a:t>اما فقدان الوليد أثناء الولادة فهي كارثة كبيرة تجعل المرأة في مأزق نفسي كبير وتحتاج إلى رعاية متميزة من قبل الطبيب لانه كلمات الطبيب لها صدى متميز في ذهن المريضة .</a:t>
            </a:r>
            <a:endParaRPr lang="en-US" dirty="0"/>
          </a:p>
          <a:p>
            <a:pPr rtl="1"/>
            <a:r>
              <a:rPr lang="ar-SA" dirty="0"/>
              <a:t>ومن الأمور المهمة في هذا الاختصاص توجيه وإرشاد المريض حول الطهارة والنظافة للأعضاء التناسلية وأهمية ذلك في حدوث الأمراض .</a:t>
            </a:r>
            <a:endParaRPr lang="en-US" dirty="0"/>
          </a:p>
          <a:p>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40981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التعقيم الجراحي</a:t>
            </a:r>
            <a:endParaRPr lang="en-US" dirty="0"/>
          </a:p>
        </p:txBody>
      </p:sp>
      <p:sp>
        <p:nvSpPr>
          <p:cNvPr id="3" name="Content Placeholder 2"/>
          <p:cNvSpPr>
            <a:spLocks noGrp="1"/>
          </p:cNvSpPr>
          <p:nvPr>
            <p:ph idx="1"/>
          </p:nvPr>
        </p:nvSpPr>
        <p:spPr/>
        <p:txBody>
          <a:bodyPr/>
          <a:lstStyle/>
          <a:p>
            <a:pPr rtl="1"/>
            <a:r>
              <a:rPr lang="ar-SA" dirty="0"/>
              <a:t>هنالك شروط و تحفظات في جواز تعقيم المرأة أو الرجل نفسيهما فرأى يذهب إلى عدم جواز إذا لم يكن يمكنهم الإنجاب بعده أبدا لانه يستلزم ضررا بليغا ومنه قطع بعض الأعضاء كالمبيض أو قص الخصيتين بينما يجيزه رأي آخر إذا لم يعد جناية على النفس كما لو كان عندهم أولاد متعددون ولا يقبل طلب المرأة في هذا العمل الا بعد حصول الموافقة الخطية الواعية من قبل زوجها .</a:t>
            </a:r>
            <a:endParaRPr lang="en-US" dirty="0"/>
          </a:p>
          <a:p>
            <a:pPr rtl="1"/>
            <a:r>
              <a:rPr lang="ar-SA" dirty="0"/>
              <a:t>اما في حالة الإنجاب بعد التعقيم فلا مانع من ذلك إذا رأت المرأة ضررا  في حملها على صحتها وذلك مثل ربط الأنابيب إذا إذا تمكنت من فتحها متى شاءت او أحتاجت ذلك .</a:t>
            </a:r>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9815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a:t>استعمال اللولب لمنع الحمل رأي يجوز استخدامه ورأي يمنعه لانه قتل البويضة مخصبة اما الأنواع الأخرى من اللوالب وهي تحمل مواد كيمياوية وظيفتها قتل الحويمن المنوي قبل تخصيب البويضة فيجوز ذلك لعدم قتل البويضة المخصبة و بعبارة ثانية يجوز وضع اللولب باستعمال أي مانع للحمل بشرط عدم الضرر البالغ في المرأة ولا يجوز إسقاط البويضة المخصبة إلا إذا دعت الضرورة الطبية الملحة لذلك ولا يجوز مطلقا إجراء ما يمنع الحمل الا بالموافقة الكتابية الوعية للزوج وبعكس ذلك يمنع أداء هذا العمل ويوضح الأمر للمرأة .</a:t>
            </a:r>
            <a:endParaRPr lang="en-US" dirty="0"/>
          </a:p>
          <a:p>
            <a:endParaRPr lang="en-US" dirty="0"/>
          </a:p>
        </p:txBody>
      </p:sp>
      <p:sp>
        <p:nvSpPr>
          <p:cNvPr id="4" name="object 4"/>
          <p:cNvSpPr/>
          <p:nvPr/>
        </p:nvSpPr>
        <p:spPr>
          <a:xfrm>
            <a:off x="37325" y="-35052"/>
            <a:ext cx="5028451"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4587264"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409538" y="35536"/>
            <a:ext cx="5754485"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6688462" y="89197"/>
            <a:ext cx="5262746"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8" name="object 6"/>
          <p:cNvSpPr/>
          <p:nvPr/>
        </p:nvSpPr>
        <p:spPr>
          <a:xfrm>
            <a:off x="5147831" y="27194"/>
            <a:ext cx="1143076" cy="71065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0038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لموقف الشرعي من وسائل منع </a:t>
            </a:r>
            <a:r>
              <a:rPr lang="ar-SA" dirty="0" smtClean="0"/>
              <a:t>الحمل</a:t>
            </a:r>
            <a:endParaRPr lang="en-US" dirty="0"/>
          </a:p>
        </p:txBody>
      </p:sp>
      <p:sp>
        <p:nvSpPr>
          <p:cNvPr id="3" name="Content Placeholder 2"/>
          <p:cNvSpPr>
            <a:spLocks noGrp="1"/>
          </p:cNvSpPr>
          <p:nvPr>
            <p:ph idx="1"/>
          </p:nvPr>
        </p:nvSpPr>
        <p:spPr/>
        <p:txBody>
          <a:bodyPr/>
          <a:lstStyle/>
          <a:p>
            <a:pPr marL="0" indent="0" algn="r" rtl="1">
              <a:buNone/>
            </a:pPr>
            <a:r>
              <a:rPr lang="ar-IQ" dirty="0" smtClean="0"/>
              <a:t>فقد </a:t>
            </a:r>
            <a:r>
              <a:rPr lang="ar-SA" dirty="0" smtClean="0"/>
              <a:t>اباح </a:t>
            </a:r>
            <a:r>
              <a:rPr lang="ar-SA" dirty="0"/>
              <a:t>الفقهاء استخدام وسائل منع الحمل المؤقتة بشروط وهي :-</a:t>
            </a:r>
            <a:endParaRPr lang="en-US" dirty="0"/>
          </a:p>
          <a:p>
            <a:pPr lvl="0" algn="r" rtl="1"/>
            <a:r>
              <a:rPr lang="ar-SA" dirty="0"/>
              <a:t>الحفاظ على صحة المرأة وصحة أولادها من كثرة الحمل .</a:t>
            </a:r>
            <a:endParaRPr lang="en-US" dirty="0"/>
          </a:p>
          <a:p>
            <a:pPr lvl="0" algn="r" rtl="1"/>
            <a:r>
              <a:rPr lang="ar-SA" dirty="0"/>
              <a:t>أن تكون المرأة مصابة بمرض يصبح سيئا أثناء الحمل لذا يمنع الحمل حتى زوال ذلك المرض .</a:t>
            </a:r>
            <a:endParaRPr lang="en-US" dirty="0"/>
          </a:p>
          <a:p>
            <a:pPr lvl="0" algn="r" rtl="1"/>
            <a:r>
              <a:rPr lang="ar-SA" dirty="0"/>
              <a:t> أن يكون قرار تنظيم النسل حسب تقدير الزوجين .</a:t>
            </a:r>
            <a:endParaRPr lang="en-US" dirty="0"/>
          </a:p>
          <a:p>
            <a:pPr lvl="0" algn="r" rtl="1"/>
            <a:r>
              <a:rPr lang="ar-SA" dirty="0"/>
              <a:t>أن لا يكون قرار استخدام منع الحمل ضارا بالمرأة أو الرجل .</a:t>
            </a:r>
            <a:endParaRPr lang="en-US" dirty="0"/>
          </a:p>
          <a:p>
            <a:pPr lvl="0" algn="r" rtl="1"/>
            <a:r>
              <a:rPr lang="ar-SA" dirty="0"/>
              <a:t> أن لا يكون هنالك ضغط معنوي أو مادي من الدولة أو المجتمع أو الهيئات الطبية .</a:t>
            </a:r>
            <a:endParaRPr lang="en-US" dirty="0"/>
          </a:p>
        </p:txBody>
      </p:sp>
    </p:spTree>
    <p:extLst>
      <p:ext uri="{BB962C8B-B14F-4D97-AF65-F5344CB8AC3E}">
        <p14:creationId xmlns:p14="http://schemas.microsoft.com/office/powerpoint/2010/main" val="68909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الإجهاض</a:t>
            </a:r>
            <a:r>
              <a:rPr lang="ar-IQ" dirty="0" smtClean="0"/>
              <a:t> (</a:t>
            </a:r>
            <a:r>
              <a:rPr lang="ar-SA" dirty="0" smtClean="0"/>
              <a:t> </a:t>
            </a:r>
            <a:r>
              <a:rPr lang="ar-SA" dirty="0"/>
              <a:t>إسقاط </a:t>
            </a:r>
            <a:r>
              <a:rPr lang="ar-SA" dirty="0" smtClean="0"/>
              <a:t>الجنين</a:t>
            </a:r>
            <a:r>
              <a:rPr lang="ar-IQ" dirty="0" smtClean="0"/>
              <a: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48907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721</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Britannic Bold</vt:lpstr>
      <vt:lpstr>Calibri</vt:lpstr>
      <vt:lpstr>Calibri Light</vt:lpstr>
      <vt:lpstr>Times New Roman</vt:lpstr>
      <vt:lpstr>Office Theme</vt:lpstr>
      <vt:lpstr>الأساس الأخلاقية في اختصاص الأمراض النسائية والتوليد </vt:lpstr>
      <vt:lpstr>PowerPoint Presentation</vt:lpstr>
      <vt:lpstr>PowerPoint Presentation</vt:lpstr>
      <vt:lpstr>PowerPoint Presentation</vt:lpstr>
      <vt:lpstr>PowerPoint Presentation</vt:lpstr>
      <vt:lpstr>التعقيم الجراحي</vt:lpstr>
      <vt:lpstr>PowerPoint Presentation</vt:lpstr>
      <vt:lpstr>لموقف الشرعي من وسائل منع الحمل</vt:lpstr>
      <vt:lpstr>الإجهاض ( إسقاط الجنين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الأساس الأخلاقية في اختصاص الأمراض النسائية والتوليد</dc:title>
  <dc:creator>msi</dc:creator>
  <cp:lastModifiedBy>msi</cp:lastModifiedBy>
  <cp:revision>3</cp:revision>
  <dcterms:created xsi:type="dcterms:W3CDTF">2022-05-14T21:11:36Z</dcterms:created>
  <dcterms:modified xsi:type="dcterms:W3CDTF">2022-05-14T21:26:05Z</dcterms:modified>
</cp:coreProperties>
</file>